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5" r:id="rId1"/>
  </p:sldMasterIdLst>
  <p:notesMasterIdLst>
    <p:notesMasterId r:id="rId4"/>
  </p:notesMasterIdLst>
  <p:handoutMasterIdLst>
    <p:handoutMasterId r:id="rId5"/>
  </p:handoutMasterIdLst>
  <p:sldIdLst>
    <p:sldId id="596" r:id="rId2"/>
    <p:sldId id="597" r:id="rId3"/>
  </p:sldIdLst>
  <p:sldSz cx="9144000" cy="5143500" type="screen16x9"/>
  <p:notesSz cx="6791325" cy="99218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A5D0"/>
    <a:srgbClr val="55C9FD"/>
    <a:srgbClr val="C5E9BD"/>
    <a:srgbClr val="339933"/>
    <a:srgbClr val="CDF5B1"/>
    <a:srgbClr val="D8F39B"/>
    <a:srgbClr val="608DC4"/>
    <a:srgbClr val="81E4FF"/>
    <a:srgbClr val="A3BDDD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7495" autoAdjust="0"/>
  </p:normalViewPr>
  <p:slideViewPr>
    <p:cSldViewPr>
      <p:cViewPr varScale="1">
        <p:scale>
          <a:sx n="86" d="100"/>
          <a:sy n="86" d="100"/>
        </p:scale>
        <p:origin x="732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6848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12F74D1B-3CFF-4482-99F8-9709C2C38EAF}" type="datetimeFigureOut">
              <a:rPr lang="ru-RU" smtClean="0"/>
              <a:pPr/>
              <a:t>09.01.2020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406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6848" y="942406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ABDB697B-FF42-4E88-9FBF-A835C2443E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638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48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09.01.2020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3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406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48" y="942406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в средствах массовой информации нового имиджа дополнительного образования, соответствующего ценностному статусу дополнительного образования в современном информационном гражданском обществе.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F5C053-BE77-49FB-81A8-12447C8F5DE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4229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в средствах массовой информации нового имиджа дополнительного образования, соответствующего ценностному статусу дополнительного образования в современном информационном гражданском обществе.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F5C053-BE77-49FB-81A8-12447C8F5DE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1888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146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551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55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339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49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5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8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4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751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282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51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8000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5598114" y="2883775"/>
            <a:ext cx="1674186" cy="3900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917219"/>
            <a:ext cx="918102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4" y="1"/>
            <a:ext cx="1688107" cy="936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15616" y="1308709"/>
            <a:ext cx="698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45879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Тематические </a:t>
            </a:r>
            <a:r>
              <a:rPr lang="ru-RU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вебинары</a:t>
            </a:r>
            <a:r>
              <a:rPr lang="ru-RU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рамках проекта «Открытый класс» </a:t>
            </a:r>
            <a:endParaRPr lang="ru-RU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базе Института </a:t>
            </a:r>
            <a:r>
              <a:rPr lang="ru-RU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образования </a:t>
            </a:r>
            <a:r>
              <a:rPr lang="ru-RU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1600" y="1055171"/>
            <a:ext cx="803706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аудитория: </a:t>
            </a:r>
            <a:r>
              <a:rPr lang="ru-RU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кадры сферы воспитания, классные руководители, родители</a:t>
            </a:r>
          </a:p>
          <a:p>
            <a:endParaRPr lang="ru-RU" sz="8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января 2020 года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15.00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16.00</a:t>
            </a:r>
          </a:p>
          <a:p>
            <a:pPr algn="ctr"/>
            <a:endParaRPr lang="ru-RU" sz="3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«Как помочь ребенку стать счастливым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?»</a:t>
            </a:r>
          </a:p>
          <a:p>
            <a:endPara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и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подключения будут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опубликованы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сайте Института  </a:t>
            </a:r>
            <a:r>
              <a:rPr lang="ru-RU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http://irort.ru 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января 2020 </a:t>
            </a: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предложения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теме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вебинара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можно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направлять по адресу </a:t>
            </a:r>
            <a:r>
              <a:rPr lang="ru-RU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lab.vospitan@gmail.com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25 января 2020 </a:t>
            </a:r>
            <a:r>
              <a:rPr lang="ru-RU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  <a:p>
            <a:endParaRPr lang="ru-RU" sz="1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Официальное письмо МОиН РТ от 30.12.2019 № 14863/19</a:t>
            </a:r>
          </a:p>
        </p:txBody>
      </p:sp>
    </p:spTree>
    <p:extLst>
      <p:ext uri="{BB962C8B-B14F-4D97-AF65-F5344CB8AC3E}">
        <p14:creationId xmlns:p14="http://schemas.microsoft.com/office/powerpoint/2010/main" val="51628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02" y="0"/>
            <a:ext cx="918000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5598114" y="2883775"/>
            <a:ext cx="1674186" cy="3900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917219"/>
            <a:ext cx="918102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94" y="1"/>
            <a:ext cx="1688107" cy="9361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15616" y="1308709"/>
            <a:ext cx="698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9652" y="227451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Календарный план </a:t>
            </a:r>
            <a:r>
              <a:rPr lang="ru-RU" sz="2000" b="1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вебинаров</a:t>
            </a:r>
            <a:r>
              <a:rPr lang="ru-RU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год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023192"/>
              </p:ext>
            </p:extLst>
          </p:nvPr>
        </p:nvGraphicFramePr>
        <p:xfrm>
          <a:off x="1115616" y="627561"/>
          <a:ext cx="6984776" cy="42519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3140">
                  <a:extLst>
                    <a:ext uri="{9D8B030D-6E8A-4147-A177-3AD203B41FA5}">
                      <a16:colId xmlns:a16="http://schemas.microsoft.com/office/drawing/2014/main" val="2994899633"/>
                    </a:ext>
                  </a:extLst>
                </a:gridCol>
                <a:gridCol w="4888448">
                  <a:extLst>
                    <a:ext uri="{9D8B030D-6E8A-4147-A177-3AD203B41FA5}">
                      <a16:colId xmlns:a16="http://schemas.microsoft.com/office/drawing/2014/main" val="924603062"/>
                    </a:ext>
                  </a:extLst>
                </a:gridCol>
                <a:gridCol w="1693188">
                  <a:extLst>
                    <a:ext uri="{9D8B030D-6E8A-4147-A177-3AD203B41FA5}">
                      <a16:colId xmlns:a16="http://schemas.microsoft.com/office/drawing/2014/main" val="2058949149"/>
                    </a:ext>
                  </a:extLst>
                </a:gridCol>
              </a:tblGrid>
              <a:tr h="358148"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№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 anchor="ctr"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Тема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 anchor="ctr"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Сроки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 anchor="ctr"/>
                </a:tc>
                <a:extLst>
                  <a:ext uri="{0D108BD9-81ED-4DB2-BD59-A6C34878D82A}">
                    <a16:rowId xmlns:a16="http://schemas.microsoft.com/office/drawing/2014/main" val="1969084763"/>
                  </a:ext>
                </a:extLst>
              </a:tr>
              <a:tr h="358148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1.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Как помочь ребенку стать счастливым?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28 </a:t>
                      </a:r>
                      <a:r>
                        <a:rPr lang="ru-RU" sz="1800" b="1" dirty="0" smtClean="0">
                          <a:effectLst/>
                        </a:rPr>
                        <a:t>января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extLst>
                  <a:ext uri="{0D108BD9-81ED-4DB2-BD59-A6C34878D82A}">
                    <a16:rowId xmlns:a16="http://schemas.microsoft.com/office/drawing/2014/main" val="2538255004"/>
                  </a:ext>
                </a:extLst>
              </a:tr>
              <a:tr h="53471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2.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Поговори со мною, папа, или Как отвечать на недетские вопросы</a:t>
                      </a:r>
                      <a:r>
                        <a:rPr lang="ru-RU" sz="1800" b="1" dirty="0" smtClean="0">
                          <a:effectLst/>
                        </a:rPr>
                        <a:t>?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Февраль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extLst>
                  <a:ext uri="{0D108BD9-81ED-4DB2-BD59-A6C34878D82A}">
                    <a16:rowId xmlns:a16="http://schemas.microsoft.com/office/drawing/2014/main" val="1153935121"/>
                  </a:ext>
                </a:extLst>
              </a:tr>
              <a:tr h="358148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3.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Почему дети такие разные</a:t>
                      </a:r>
                      <a:r>
                        <a:rPr lang="ru-RU" sz="1800" b="1" dirty="0" smtClean="0">
                          <a:effectLst/>
                        </a:rPr>
                        <a:t>?</a:t>
                      </a: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Март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extLst>
                  <a:ext uri="{0D108BD9-81ED-4DB2-BD59-A6C34878D82A}">
                    <a16:rowId xmlns:a16="http://schemas.microsoft.com/office/drawing/2014/main" val="3229716718"/>
                  </a:ext>
                </a:extLst>
              </a:tr>
              <a:tr h="358148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4.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Подросток – человек </a:t>
                      </a:r>
                      <a:r>
                        <a:rPr lang="ru-RU" sz="1800" b="1" dirty="0" smtClean="0">
                          <a:effectLst/>
                        </a:rPr>
                        <a:t>особенный</a:t>
                      </a: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Апрель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extLst>
                  <a:ext uri="{0D108BD9-81ED-4DB2-BD59-A6C34878D82A}">
                    <a16:rowId xmlns:a16="http://schemas.microsoft.com/office/drawing/2014/main" val="606795400"/>
                  </a:ext>
                </a:extLst>
              </a:tr>
              <a:tr h="53471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5.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Как помочь ребенку стать отличником. Взгляд </a:t>
                      </a:r>
                      <a:r>
                        <a:rPr lang="ru-RU" sz="1800" b="1" dirty="0" err="1" smtClean="0">
                          <a:effectLst/>
                        </a:rPr>
                        <a:t>психогенетика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Сентябрь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extLst>
                  <a:ext uri="{0D108BD9-81ED-4DB2-BD59-A6C34878D82A}">
                    <a16:rowId xmlns:a16="http://schemas.microsoft.com/office/drawing/2014/main" val="2052175932"/>
                  </a:ext>
                </a:extLst>
              </a:tr>
              <a:tr h="53471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6.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Трудные случаи в жизни ребенка. Родительские </a:t>
                      </a:r>
                      <a:r>
                        <a:rPr lang="ru-RU" sz="1800" b="1" dirty="0" smtClean="0">
                          <a:effectLst/>
                        </a:rPr>
                        <a:t>послания</a:t>
                      </a: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Октябрь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extLst>
                  <a:ext uri="{0D108BD9-81ED-4DB2-BD59-A6C34878D82A}">
                    <a16:rowId xmlns:a16="http://schemas.microsoft.com/office/drawing/2014/main" val="4081156805"/>
                  </a:ext>
                </a:extLst>
              </a:tr>
              <a:tr h="534714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7.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«Конфликты» детской души: ребенок в круговороте взрослых </a:t>
                      </a:r>
                      <a:r>
                        <a:rPr lang="ru-RU" sz="1800" b="1" dirty="0" smtClean="0">
                          <a:effectLst/>
                        </a:rPr>
                        <a:t>проблем</a:t>
                      </a: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Ноябрь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extLst>
                  <a:ext uri="{0D108BD9-81ED-4DB2-BD59-A6C34878D82A}">
                    <a16:rowId xmlns:a16="http://schemas.microsoft.com/office/drawing/2014/main" val="2227434898"/>
                  </a:ext>
                </a:extLst>
              </a:tr>
              <a:tr h="388966">
                <a:tc>
                  <a:txBody>
                    <a:bodyPr/>
                    <a:lstStyle/>
                    <a:p>
                      <a:pPr fontAlgn="auto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8.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/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Детство – это маленькая жизнь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!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</a:rPr>
                        <a:t>Декабрь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0742" marR="50742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534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44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11593</TotalTime>
  <Words>223</Words>
  <Application>Microsoft Office PowerPoint</Application>
  <PresentationFormat>Экран (16:9)</PresentationFormat>
  <Paragraphs>56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Tahoma</vt:lpstr>
      <vt:lpstr>Times New Roman</vt:lpstr>
      <vt:lpstr>2_Тема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Windows User</cp:lastModifiedBy>
  <cp:revision>640</cp:revision>
  <cp:lastPrinted>2019-06-27T16:34:25Z</cp:lastPrinted>
  <dcterms:created xsi:type="dcterms:W3CDTF">2011-01-19T10:29:57Z</dcterms:created>
  <dcterms:modified xsi:type="dcterms:W3CDTF">2020-01-09T16:06:37Z</dcterms:modified>
</cp:coreProperties>
</file>